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99" r:id="rId19"/>
    <p:sldId id="275" r:id="rId20"/>
    <p:sldId id="281" r:id="rId21"/>
    <p:sldId id="282" r:id="rId22"/>
    <p:sldId id="283" r:id="rId23"/>
    <p:sldId id="284" r:id="rId24"/>
    <p:sldId id="285" r:id="rId25"/>
    <p:sldId id="276" r:id="rId26"/>
    <p:sldId id="278" r:id="rId27"/>
    <p:sldId id="279" r:id="rId28"/>
    <p:sldId id="280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294" r:id="rId38"/>
    <p:sldId id="295" r:id="rId39"/>
    <p:sldId id="296" r:id="rId40"/>
    <p:sldId id="297" r:id="rId41"/>
    <p:sldId id="298" r:id="rId42"/>
  </p:sldIdLst>
  <p:sldSz cx="9144000" cy="5143500" type="screen16x9"/>
  <p:notesSz cx="6858000" cy="9144000"/>
  <p:embeddedFontLs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Raleway" panose="020B0604020202020204" charset="0"/>
      <p:regular r:id="rId48"/>
      <p:bold r:id="rId49"/>
      <p:italic r:id="rId50"/>
      <p:boldItalic r:id="rId51"/>
    </p:embeddedFont>
    <p:embeddedFont>
      <p:font typeface="Roboto Mon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98CC9-63DF-44A1-8B76-DF9B01E8EA55}">
  <a:tblStyle styleId="{CDB98CC9-63DF-44A1-8B76-DF9B01E8EA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B383D5-EB69-4FBB-8E61-90D9305EBC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9b51ea897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9b51ea897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9b51ea897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9b51ea897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b51ea897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9b51ea897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0bf1db7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0bf1db7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0bf1db7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0bf1db7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0bf1db78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0bf1db78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0bf1db7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0bf1db78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fcc15d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fcc15d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7bd8e2b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7bd8e2b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f7bd8e2b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f7bd8e2b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9b51ea897_0_2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9b51ea897_0_2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d691e1925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d691e1925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d691e1925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d691e1925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691e192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691e192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f7bd8e2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f7bd8e2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92fcb6da6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92fcb6da6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d691e19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d691e192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b51ea897_0_1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b51ea897_0_1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843824d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843824d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843824d9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843824d9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9b51ea89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9b51ea89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8e52cb5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8e52cb5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9e33443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9e33443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5e293c31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5e293c31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5e293c31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5e293c31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dd9d9e4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dd9d9e4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dd9d9e48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dd9d9e48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dd9d9e48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dd9d9e48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f605276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f605276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9b51ea897_0_2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9b51ea897_0_2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9b51ea897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9b51ea897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9b51ea89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9b51ea897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9035696f4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9035696f4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b51ea897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9b51ea897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9b51ea897_0_2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9b51ea897_0_2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9b51ea897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9b51ea897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3ba6c6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3ba6c6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1d3ba6c6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1d3ba6c6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5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80750" y="483125"/>
            <a:ext cx="752100" cy="7521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840117" y="838676"/>
            <a:ext cx="752100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7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name="adj" fmla="val 50000"/>
            </a:avLst>
          </a:prstGeom>
          <a:solidFill>
            <a:srgbClr val="052A4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rot="-5400000" flipH="1">
            <a:off x="928672" y="-166420"/>
            <a:ext cx="428700" cy="762000"/>
          </a:xfrm>
          <a:prstGeom prst="rtTriangle">
            <a:avLst/>
          </a:prstGeom>
          <a:solidFill>
            <a:srgbClr val="052A4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1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14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1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rgbClr val="052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8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69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19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20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rgbClr val="F50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F50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0800000" flipH="1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21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2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ctrTitle"/>
          </p:nvPr>
        </p:nvSpPr>
        <p:spPr>
          <a:xfrm>
            <a:off x="1990275" y="667050"/>
            <a:ext cx="59949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Medical Image Analysis of Pneumothorax</a:t>
            </a:r>
            <a:endParaRPr sz="4000"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"/>
          </p:nvPr>
        </p:nvSpPr>
        <p:spPr>
          <a:xfrm>
            <a:off x="3518775" y="3512200"/>
            <a:ext cx="2937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Vivek sai Perikala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ED16B019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89375" y="0"/>
            <a:ext cx="7904100" cy="23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Segmentation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Unet++</a:t>
            </a:r>
            <a:endParaRPr sz="300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763675" y="2279175"/>
            <a:ext cx="80298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Used UNet++ which consists of pre-trained EfficientNetB4 as encoder and Residual blocks in the decoder part</a:t>
            </a:r>
            <a:endParaRPr sz="19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Unet++ introduces intermediate layers to skip connections of U-Net, which naturally form multiple new up-sampling paths from different depths, ensembling U-Nets of various receptive fields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604"/>
            <a:ext cx="9143998" cy="466029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7617375" y="0"/>
            <a:ext cx="152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Lato"/>
                <a:ea typeface="Lato"/>
                <a:cs typeface="Lato"/>
                <a:sym typeface="Lato"/>
              </a:rPr>
              <a:t>UNet ++</a:t>
            </a:r>
            <a:endParaRPr sz="2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62000" y="83320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Continued...</a:t>
            </a:r>
            <a:endParaRPr sz="3000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762000" y="1530400"/>
            <a:ext cx="72909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This model results in far better performance than traditional Unet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Used Stochastic Weight Averaging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optimization of results that averages multiple points along the trajectory of SGD, with a constant learning rate.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90500" lvl="0" indent="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762000" y="855875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Fastai model </a:t>
            </a:r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762000" y="1819750"/>
            <a:ext cx="7620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Built Unet like architecture with ResNet34 based pretrained encoder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Used: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Hypercolumns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Gradient accumulation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TTA based on horizontal flip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Noise removal (if the predicted mask contains too few pixels, it is assumed to be empty)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 equilibration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762000" y="963749"/>
            <a:ext cx="7620000" cy="3937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Fastai model is modified to incorporate Hypercolumns</a:t>
            </a:r>
            <a:endParaRPr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upscaling block is connected to the output layer through linear resize to the original image size. So the final image is produced based on concatenation of U-net output with resized outputs of intermediate layers. These skip-connections provide a shortcut for gradient flow improving model performance and convergence speed. </a:t>
            </a:r>
            <a:endParaRPr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Since intermediate layers have many channels, their upscaling and use as an input for the final layer would introduce a significant overhead in terms the computational time and memory. Therefore, 3x3 convolutions are applied (factorization) before the resize to reduce the number of channels.</a:t>
            </a:r>
            <a:endParaRPr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Used accumulation of gradients to overcome the problem of too small batches.</a:t>
            </a:r>
            <a:endParaRPr sz="15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62000" y="8368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Mask RCNN</a:t>
            </a:r>
            <a:endParaRPr dirty="0"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762000" y="1905625"/>
            <a:ext cx="7620000" cy="2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It’s a combination of</a:t>
            </a: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Faster RCNN and FCN</a:t>
            </a:r>
            <a:endParaRPr sz="16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Faster R-CNN first uses a ConvNet to extract feature maps from the images</a:t>
            </a: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These feature maps are then passed through a Region Proposal Network (RPN) which returns the candidate bounding boxes</a:t>
            </a: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then apply an RoI pooling layer on these candidate bounding boxes to bring all the candidates to the same size</a:t>
            </a: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the proposals are passed to a fully connected layer to classify and give the bounding boxes for objects</a:t>
            </a: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finally, they are sent to Fully Convolutional Network (FCN) and outputs the desired segmentations</a:t>
            </a: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00" y="969075"/>
            <a:ext cx="71151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7620000" cy="712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 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			</a:t>
            </a:r>
            <a:r>
              <a:rPr lang="en-IN" sz="3200" dirty="0"/>
              <a:t>Classification</a:t>
            </a:r>
            <a:endParaRPr lang="en-IN" sz="3000"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762000" y="1848000"/>
            <a:ext cx="7620000" cy="2362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1100"/>
              </a:spcBef>
              <a:spcAft>
                <a:spcPts val="0"/>
              </a:spcAft>
              <a:buSzPts val="2400"/>
              <a:buChar char="●"/>
            </a:pPr>
            <a:r>
              <a:rPr lang="e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I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 we are </a:t>
            </a:r>
            <a:r>
              <a:rPr lang="en" sz="1450" b="1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breaking down the image into fixed size patches</a:t>
            </a:r>
            <a:r>
              <a:rPr lang="e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Treats images as “16x16 words".</a:t>
            </a:r>
            <a:endParaRPr sz="145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patches are then unrolled (flattened) and sent for further processing into the network.</a:t>
            </a:r>
            <a:endParaRPr sz="145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450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Unlike NNs here the model has no idea whatsoever about the position of the samples in the sequence, here each sample is a patch from the input image.</a:t>
            </a:r>
            <a:endParaRPr sz="1450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1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C5BC3-0D18-41BE-8A12-FC841560EC1C}"/>
              </a:ext>
            </a:extLst>
          </p:cNvPr>
          <p:cNvSpPr txBox="1"/>
          <p:nvPr/>
        </p:nvSpPr>
        <p:spPr>
          <a:xfrm>
            <a:off x="762000" y="1477926"/>
            <a:ext cx="4125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500" b="1" dirty="0"/>
              <a:t>Vision Transformers</a:t>
            </a:r>
            <a:endParaRPr lang="en-IN" sz="2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8697-9CA4-411D-A9A4-DAE13622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426DC-DB30-4402-AF37-1F1CE45D9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ow vision transformer works">
            <a:extLst>
              <a:ext uri="{FF2B5EF4-FFF2-40B4-BE49-F238E27FC236}">
                <a16:creationId xmlns:a16="http://schemas.microsoft.com/office/drawing/2014/main" id="{0A39E30A-1A24-46F4-B4D6-34D06B99C7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0"/>
            <a:ext cx="7481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7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75" y="1471625"/>
            <a:ext cx="2824725" cy="28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3929100" y="2619688"/>
            <a:ext cx="1285800" cy="5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00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600" y="1471625"/>
            <a:ext cx="2824725" cy="2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2894475" y="325300"/>
            <a:ext cx="57408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2894475" y="1411300"/>
            <a:ext cx="5740800" cy="3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Motivation</a:t>
            </a:r>
            <a:endParaRPr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Objective</a:t>
            </a:r>
            <a:endParaRPr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Preprocessing</a:t>
            </a:r>
            <a:endParaRPr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Approach</a:t>
            </a:r>
            <a:endParaRPr>
              <a:solidFill>
                <a:schemeClr val="dk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Segmentation</a:t>
            </a:r>
            <a:endParaRPr sz="2000">
              <a:solidFill>
                <a:schemeClr val="dk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Classification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Results</a:t>
            </a:r>
            <a:endParaRPr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>
                <a:solidFill>
                  <a:schemeClr val="dk2"/>
                </a:solidFill>
              </a:rPr>
              <a:t>Future Outlook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>
            <a:off x="1360968" y="180753"/>
            <a:ext cx="6624085" cy="1054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		</a:t>
            </a:r>
            <a:r>
              <a:rPr lang="en" sz="3000" dirty="0"/>
              <a:t>Segmentation Results </a:t>
            </a:r>
            <a:br>
              <a:rPr lang="en" sz="2500" dirty="0"/>
            </a:br>
            <a:r>
              <a:rPr lang="en" sz="2000" dirty="0"/>
              <a:t>Results of Unet++</a:t>
            </a:r>
            <a:endParaRPr sz="2000" dirty="0"/>
          </a:p>
        </p:txBody>
      </p:sp>
      <p:graphicFrame>
        <p:nvGraphicFramePr>
          <p:cNvPr id="347" name="Google Shape;347;p48"/>
          <p:cNvGraphicFramePr/>
          <p:nvPr>
            <p:extLst>
              <p:ext uri="{D42A27DB-BD31-4B8C-83A1-F6EECF244321}">
                <p14:modId xmlns:p14="http://schemas.microsoft.com/office/powerpoint/2010/main" val="1452709415"/>
              </p:ext>
            </p:extLst>
          </p:nvPr>
        </p:nvGraphicFramePr>
        <p:xfrm>
          <a:off x="1360969" y="1285875"/>
          <a:ext cx="6453962" cy="3807199"/>
        </p:xfrm>
        <a:graphic>
          <a:graphicData uri="http://schemas.openxmlformats.org/drawingml/2006/table">
            <a:tbl>
              <a:tblPr>
                <a:noFill/>
                <a:tableStyleId>{74B383D5-EB69-4FBB-8E61-90D9305EBCB6}</a:tableStyleId>
              </a:tblPr>
              <a:tblGrid>
                <a:gridCol w="155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5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S.No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ImageID</a:t>
                      </a:r>
                      <a:endParaRPr sz="12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EncodedPixels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3195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ID_510e7b502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3196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ID_c08647bca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3197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ID_ec436eb1c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-1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3198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ID_92c6dd254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535685 2 1019 8 1012 16 1006 18 1004 20 1003 2...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3199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ID_181d9fb2a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336078 5 1015 12 1007 17 1006 18 1004 20 1002 ...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ID_f4f13fb70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ID_ac7edbe80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607493 2 1013 14 1 4 998 27 995 30 987 41 978 ...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3202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ID_e6c7ff1df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-1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3203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ID_c54c3e5de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ID_c832ccaba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182611 5 1014 12 1010 17 1004 21 1000 24 999 2...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l="12247" r="12247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set predictions of Unet++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 rot="5400000">
            <a:off x="6103950" y="1912350"/>
            <a:ext cx="4979400" cy="11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Predictions of U</a:t>
            </a:r>
            <a:r>
              <a:rPr lang="en-IN" sz="3000" dirty="0"/>
              <a:t>n</a:t>
            </a:r>
            <a:r>
              <a:rPr lang="en" sz="3000" dirty="0"/>
              <a:t>et++</a:t>
            </a:r>
            <a:endParaRPr sz="3000" dirty="0"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800" y="114075"/>
            <a:ext cx="4706804" cy="4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 rot="5400000">
            <a:off x="6307518" y="2245481"/>
            <a:ext cx="5081963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Predictions of U</a:t>
            </a:r>
            <a:r>
              <a:rPr lang="en-IN" sz="2500" dirty="0"/>
              <a:t>N</a:t>
            </a:r>
            <a:r>
              <a:rPr lang="en" sz="2500" dirty="0"/>
              <a:t>et++</a:t>
            </a:r>
            <a:endParaRPr sz="2500" dirty="0"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364000"/>
            <a:ext cx="4517850" cy="47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125" y="425538"/>
            <a:ext cx="4401484" cy="46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Predictions of Unet++</a:t>
            </a:r>
            <a:endParaRPr sz="3000" dirty="0"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225" y="1096475"/>
            <a:ext cx="3328225" cy="35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575" y="1770350"/>
            <a:ext cx="24669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113" y="1770338"/>
            <a:ext cx="24669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762000" y="945675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Loss Functions and Metrics</a:t>
            </a:r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body" idx="1"/>
          </p:nvPr>
        </p:nvSpPr>
        <p:spPr>
          <a:xfrm>
            <a:off x="762025" y="2253000"/>
            <a:ext cx="82620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Iou as loss function 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Instead of accuracy as metric, we use IoU score to generalize our model for segmentation tasks.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750" y="1863950"/>
            <a:ext cx="24193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title"/>
          </p:nvPr>
        </p:nvSpPr>
        <p:spPr>
          <a:xfrm>
            <a:off x="587300" y="8773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Plots of Unet++</a:t>
            </a:r>
            <a:endParaRPr sz="3000" dirty="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1150"/>
            <a:ext cx="8839199" cy="256953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587300" y="1734750"/>
            <a:ext cx="430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Epochs: 4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>
            <a:spLocks noGrp="1"/>
          </p:cNvSpPr>
          <p:nvPr>
            <p:ph type="title"/>
          </p:nvPr>
        </p:nvSpPr>
        <p:spPr>
          <a:xfrm>
            <a:off x="587300" y="8773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Plots of Unet++</a:t>
            </a:r>
            <a:endParaRPr sz="3000" dirty="0"/>
          </a:p>
        </p:txBody>
      </p:sp>
      <p:sp>
        <p:nvSpPr>
          <p:cNvPr id="333" name="Google Shape;333;p46"/>
          <p:cNvSpPr txBox="1"/>
          <p:nvPr/>
        </p:nvSpPr>
        <p:spPr>
          <a:xfrm>
            <a:off x="587300" y="1734750"/>
            <a:ext cx="430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Lato"/>
                <a:ea typeface="Lato"/>
                <a:cs typeface="Lato"/>
                <a:sym typeface="Lato"/>
              </a:rPr>
              <a:t>Epochs: 5</a:t>
            </a:r>
            <a:endParaRPr sz="17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2322918"/>
            <a:ext cx="86296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568650" y="87735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Plots of Unet++</a:t>
            </a:r>
            <a:endParaRPr sz="3000" dirty="0"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099063"/>
            <a:ext cx="89535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568650" y="1734750"/>
            <a:ext cx="430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Lato"/>
                <a:ea typeface="Lato"/>
                <a:cs typeface="Lato"/>
                <a:sym typeface="Lato"/>
              </a:rPr>
              <a:t>Epochs: 70</a:t>
            </a:r>
            <a:endParaRPr sz="17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xfrm>
            <a:off x="762025" y="882277"/>
            <a:ext cx="7620000" cy="633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Predictions using Fastai model</a:t>
            </a:r>
            <a:endParaRPr sz="2000" dirty="0"/>
          </a:p>
        </p:txBody>
      </p:sp>
      <p:sp>
        <p:nvSpPr>
          <p:cNvPr id="380" name="Google Shape;380;p53"/>
          <p:cNvSpPr txBox="1">
            <a:spLocks noGrp="1"/>
          </p:cNvSpPr>
          <p:nvPr>
            <p:ph type="body" idx="1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5" y="1459715"/>
            <a:ext cx="82543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9;p53">
            <a:extLst>
              <a:ext uri="{FF2B5EF4-FFF2-40B4-BE49-F238E27FC236}">
                <a16:creationId xmlns:a16="http://schemas.microsoft.com/office/drawing/2014/main" id="{9B2EBC98-517E-482B-BF4A-55295B1DF9D2}"/>
              </a:ext>
            </a:extLst>
          </p:cNvPr>
          <p:cNvSpPr txBox="1">
            <a:spLocks/>
          </p:cNvSpPr>
          <p:nvPr/>
        </p:nvSpPr>
        <p:spPr>
          <a:xfrm>
            <a:off x="2303747" y="215823"/>
            <a:ext cx="5915221" cy="6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3000" dirty="0"/>
              <a:t>Results of </a:t>
            </a:r>
            <a:r>
              <a:rPr lang="en-IN" sz="3000" dirty="0" err="1"/>
              <a:t>Fastai</a:t>
            </a:r>
            <a:r>
              <a:rPr lang="en-IN" sz="3000" dirty="0"/>
              <a:t>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WHY?</a:t>
            </a:r>
            <a:endParaRPr sz="2000"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3383050" y="593900"/>
            <a:ext cx="5444700" cy="40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Imagine suddenly gasping for air, helplessly breathless for no apparent reason. Could it be a </a:t>
            </a: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collapsed lung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35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Pneumothorax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life-threatening clinical condition which may require </a:t>
            </a: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emergency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treatment in </a:t>
            </a: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Emergency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Medicine Departments.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350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Pneumothorax</a:t>
            </a:r>
            <a:r>
              <a:rPr lang="en" sz="1200" b="1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occurs when air leaks into the space between the lungs and chest wall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can be </a:t>
            </a: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caused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by a </a:t>
            </a: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blunt chest injury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damage from underlying lung disease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or most horrifying—it may occur for no obvious reason at all.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Pneumothorax is usually diagnosed by a radiologist on a chest x-ray, and can sometimes be very difficult to confirm. This is the problem I strive to find a solution.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accurate AI algorithm to detect pneumothorax would be useful in a lot of clinical scenarios. AI could be used to triage chest radiographs for priority interpretation, or to provide a more confident diagnosis for non-radiologists.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550645"/>
            <a:ext cx="91154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53">
            <a:extLst>
              <a:ext uri="{FF2B5EF4-FFF2-40B4-BE49-F238E27FC236}">
                <a16:creationId xmlns:a16="http://schemas.microsoft.com/office/drawing/2014/main" id="{D7620BCC-C4A3-42A6-9AF8-D90F280C04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904" y="693245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Predictions using Fastai model</a:t>
            </a:r>
            <a:endParaRPr sz="2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5" y="1647825"/>
            <a:ext cx="57626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53">
            <a:extLst>
              <a:ext uri="{FF2B5EF4-FFF2-40B4-BE49-F238E27FC236}">
                <a16:creationId xmlns:a16="http://schemas.microsoft.com/office/drawing/2014/main" id="{7BBA9FBC-CEFA-44E1-9A61-2659C61B1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7" y="853998"/>
            <a:ext cx="7620000" cy="545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Loss Plots of Fastai model</a:t>
            </a:r>
            <a:endParaRPr sz="2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682254" y="1007135"/>
            <a:ext cx="7492409" cy="50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Predictions of Mask-RCNN</a:t>
            </a:r>
            <a:endParaRPr sz="2000"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29069" y="1394989"/>
            <a:ext cx="6198781" cy="504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        Ground truth 		           Prediction</a:t>
            </a:r>
            <a:endParaRPr dirty="0"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33" y="1899800"/>
            <a:ext cx="6974817" cy="3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9;p53">
            <a:extLst>
              <a:ext uri="{FF2B5EF4-FFF2-40B4-BE49-F238E27FC236}">
                <a16:creationId xmlns:a16="http://schemas.microsoft.com/office/drawing/2014/main" id="{106F856C-81E0-4126-8C91-DFDF0307892A}"/>
              </a:ext>
            </a:extLst>
          </p:cNvPr>
          <p:cNvSpPr txBox="1">
            <a:spLocks/>
          </p:cNvSpPr>
          <p:nvPr/>
        </p:nvSpPr>
        <p:spPr>
          <a:xfrm>
            <a:off x="2569381" y="223723"/>
            <a:ext cx="5915221" cy="6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3000" dirty="0"/>
              <a:t>Results of </a:t>
            </a:r>
            <a:r>
              <a:rPr lang="en" sz="3000" dirty="0"/>
              <a:t>Mask-RCNN</a:t>
            </a:r>
            <a:endParaRPr lang="en-IN" sz="3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56" y="1674633"/>
            <a:ext cx="6715308" cy="3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96;p56">
            <a:extLst>
              <a:ext uri="{FF2B5EF4-FFF2-40B4-BE49-F238E27FC236}">
                <a16:creationId xmlns:a16="http://schemas.microsoft.com/office/drawing/2014/main" id="{912008CE-0DB2-4FA0-AB6C-95082B519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2978" y="453370"/>
            <a:ext cx="7301022" cy="676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Predictions of Mask-RCNN</a:t>
            </a:r>
            <a:endParaRPr sz="3000" dirty="0"/>
          </a:p>
        </p:txBody>
      </p:sp>
      <p:sp>
        <p:nvSpPr>
          <p:cNvPr id="7" name="Google Shape;397;p56">
            <a:extLst>
              <a:ext uri="{FF2B5EF4-FFF2-40B4-BE49-F238E27FC236}">
                <a16:creationId xmlns:a16="http://schemas.microsoft.com/office/drawing/2014/main" id="{BA212418-F450-4B30-90E9-B0320B1D3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763" y="1341819"/>
            <a:ext cx="6198781" cy="504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   Ground truth  			          Prediction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>
            <a:spLocks noGrp="1"/>
          </p:cNvSpPr>
          <p:nvPr>
            <p:ph type="title"/>
          </p:nvPr>
        </p:nvSpPr>
        <p:spPr>
          <a:xfrm>
            <a:off x="1149714" y="470817"/>
            <a:ext cx="7673150" cy="6379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Mask view on prediction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00" y="1767558"/>
            <a:ext cx="76731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88EFB-F921-4797-88D4-29FF5D68FB99}"/>
              </a:ext>
            </a:extLst>
          </p:cNvPr>
          <p:cNvSpPr txBox="1"/>
          <p:nvPr/>
        </p:nvSpPr>
        <p:spPr>
          <a:xfrm>
            <a:off x="1149714" y="1307804"/>
            <a:ext cx="710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b="0" dirty="0"/>
              <a:t>     Original Image</a:t>
            </a:r>
            <a:r>
              <a:rPr lang="en" sz="1400" dirty="0"/>
              <a:t>		</a:t>
            </a:r>
            <a:r>
              <a:rPr lang="en" sz="1400" b="0" dirty="0"/>
              <a:t> Ground truth mask </a:t>
            </a:r>
            <a:r>
              <a:rPr lang="en" sz="1400" dirty="0"/>
              <a:t>		</a:t>
            </a:r>
            <a:r>
              <a:rPr lang="en" sz="1400" b="0" dirty="0"/>
              <a:t>Prediction mask	</a:t>
            </a:r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" y="1617850"/>
            <a:ext cx="848677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6;p56">
            <a:extLst>
              <a:ext uri="{FF2B5EF4-FFF2-40B4-BE49-F238E27FC236}">
                <a16:creationId xmlns:a16="http://schemas.microsoft.com/office/drawing/2014/main" id="{6BC67B7E-D22C-4E2F-AD4E-BD182E9BD1AA}"/>
              </a:ext>
            </a:extLst>
          </p:cNvPr>
          <p:cNvSpPr txBox="1">
            <a:spLocks/>
          </p:cNvSpPr>
          <p:nvPr/>
        </p:nvSpPr>
        <p:spPr>
          <a:xfrm>
            <a:off x="567071" y="941415"/>
            <a:ext cx="5961320" cy="67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500" dirty="0"/>
              <a:t>Loss plots of Mask-RCNN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617850"/>
            <a:ext cx="855345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6;p56">
            <a:extLst>
              <a:ext uri="{FF2B5EF4-FFF2-40B4-BE49-F238E27FC236}">
                <a16:creationId xmlns:a16="http://schemas.microsoft.com/office/drawing/2014/main" id="{C5D7E6A8-349C-453E-B770-458A34695E95}"/>
              </a:ext>
            </a:extLst>
          </p:cNvPr>
          <p:cNvSpPr txBox="1">
            <a:spLocks/>
          </p:cNvSpPr>
          <p:nvPr/>
        </p:nvSpPr>
        <p:spPr>
          <a:xfrm>
            <a:off x="620234" y="941415"/>
            <a:ext cx="5961320" cy="67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600" b="1" i="0" u="none" strike="noStrike" cap="none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500" dirty="0"/>
              <a:t>IOU plots of Mask-RCNN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61"/>
          <p:cNvGraphicFramePr/>
          <p:nvPr>
            <p:extLst>
              <p:ext uri="{D42A27DB-BD31-4B8C-83A1-F6EECF244321}">
                <p14:modId xmlns:p14="http://schemas.microsoft.com/office/powerpoint/2010/main" val="4121031726"/>
              </p:ext>
            </p:extLst>
          </p:nvPr>
        </p:nvGraphicFramePr>
        <p:xfrm>
          <a:off x="762000" y="2205002"/>
          <a:ext cx="7239000" cy="1584840"/>
        </p:xfrm>
        <a:graphic>
          <a:graphicData uri="http://schemas.openxmlformats.org/drawingml/2006/table">
            <a:tbl>
              <a:tblPr>
                <a:noFill/>
                <a:tableStyleId>{CDB98CC9-63DF-44A1-8B76-DF9B01E8EA55}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Segmentation Model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IoU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UNet++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Masked-RCNN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UNet (with Hypercolumns)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0.4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xfrm>
            <a:off x="655675" y="1222743"/>
            <a:ext cx="7620000" cy="535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Comparison of IoU Values of Segmentation models </a:t>
            </a:r>
            <a:endParaRPr sz="2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>
            <a:spLocks noGrp="1"/>
          </p:cNvSpPr>
          <p:nvPr>
            <p:ph type="body" idx="1"/>
          </p:nvPr>
        </p:nvSpPr>
        <p:spPr>
          <a:xfrm>
            <a:off x="1016108" y="967816"/>
            <a:ext cx="7620000" cy="950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</a:rPr>
              <a:t>Vision transformer</a:t>
            </a:r>
            <a:r>
              <a:rPr lang="en" sz="1500" dirty="0">
                <a:solidFill>
                  <a:schemeClr val="dk2"/>
                </a:solidFill>
              </a:rPr>
              <a:t> model: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Achieved 92% accuracy </a:t>
            </a: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436" name="Google Shape;4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2028368"/>
            <a:ext cx="58483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1;p52">
            <a:extLst>
              <a:ext uri="{FF2B5EF4-FFF2-40B4-BE49-F238E27FC236}">
                <a16:creationId xmlns:a16="http://schemas.microsoft.com/office/drawing/2014/main" id="{08EEDDFF-9C0A-43A8-85A8-8DAFCD481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477" y="110416"/>
            <a:ext cx="504692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Results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>
            <a:spLocks noGrp="1"/>
          </p:cNvSpPr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outlook</a:t>
            </a:r>
            <a:endParaRPr/>
          </a:p>
        </p:txBody>
      </p:sp>
      <p:sp>
        <p:nvSpPr>
          <p:cNvPr id="442" name="Google Shape;442;p63"/>
          <p:cNvSpPr txBox="1">
            <a:spLocks noGrp="1"/>
          </p:cNvSpPr>
          <p:nvPr>
            <p:ph type="body" idx="1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Experiment with more state of the art algorithms and tuning the hyperparameters could improve the model further</a:t>
            </a:r>
            <a:endParaRPr sz="20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Inferences from our pipeline can also be used to integrate medical professionals into the learning process by providing them with information about the internals of the model in a form that they can understand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4157450" y="2114600"/>
            <a:ext cx="46230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Develop an AI model to classify (and if present, segment) pneumothorax from a set of chest radiographic images. </a:t>
            </a:r>
            <a:endParaRPr sz="18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It could aid in the early recognition of pneumothorax and can save millions of lives.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241725" y="348075"/>
            <a:ext cx="10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8" name="Google Shape;448;p64"/>
          <p:cNvSpPr txBox="1">
            <a:spLocks noGrp="1"/>
          </p:cNvSpPr>
          <p:nvPr>
            <p:ph type="body" idx="1"/>
          </p:nvPr>
        </p:nvSpPr>
        <p:spPr>
          <a:xfrm>
            <a:off x="324600" y="199780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 dirty="0">
                <a:latin typeface="+mn-lt"/>
              </a:rPr>
              <a:t>UNet++: A Nested U-Net Architecture for Medical Image Segmentation, Zongwei Zhou, Md Mahfuzur Rahman Siddiquee, Nima Tajbakhsh, Jianming Liang</a:t>
            </a:r>
            <a:endParaRPr sz="1400" dirty="0">
              <a:latin typeface="+mn-l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 dirty="0">
                <a:latin typeface="+mn-lt"/>
              </a:rPr>
              <a:t>UNet++: Redesigning Skip Connections to Exploit Multiscale Features in Image Segmentation, Zongwei Zhou, Md Mahfuzur Rahman Siddiquee, Nima Tajbakhsh, Jianming Liang</a:t>
            </a:r>
            <a:endParaRPr sz="1400" dirty="0">
              <a:latin typeface="+mn-l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 dirty="0">
                <a:latin typeface="+mn-lt"/>
              </a:rPr>
              <a:t>Gonzalez, R. C. and R. E. Woods (2007). Image processing, Volume 2</a:t>
            </a:r>
          </a:p>
          <a:p>
            <a:pPr algn="l">
              <a:lnSpc>
                <a:spcPct val="150000"/>
              </a:lnSpc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+mn-lt"/>
              </a:rPr>
              <a:t>Sharma, N. and L. M. Aggarwal (2010). Automated medical image segmentation </a:t>
            </a:r>
            <a:r>
              <a:rPr lang="en-US" sz="1400" b="0" i="0" u="none" strike="noStrike" baseline="0" dirty="0">
                <a:latin typeface="+mn-lt"/>
              </a:rPr>
              <a:t>techniques . Journal of medical physics/Association of Medical Physicists of India 35 </a:t>
            </a:r>
            <a:r>
              <a:rPr lang="en-IN" sz="1400" b="0" i="0" u="none" strike="noStrike" baseline="0" dirty="0">
                <a:latin typeface="+mn-lt"/>
              </a:rPr>
              <a:t>(1), 3. </a:t>
            </a:r>
            <a:endParaRPr sz="14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>
            <a:spLocks noGrp="1"/>
          </p:cNvSpPr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810350" y="541900"/>
            <a:ext cx="76200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578000" y="1300350"/>
            <a:ext cx="82815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is comprised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chest radiograph </a:t>
            </a: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images in DICOM format and annotations in the form of image IDs and run-length-encoded (RLE) masks. 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Some of the images contain instances of pneumothorax (collapsed lung), which are indicated by encoded binary masks in the annotations. Some training images have multiple annotations.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Images without pneumothorax have a mask value of -1.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95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10" name="Google Shape;210;p27"/>
          <p:cNvGraphicFramePr/>
          <p:nvPr/>
        </p:nvGraphicFramePr>
        <p:xfrm>
          <a:off x="577950" y="3278485"/>
          <a:ext cx="8281600" cy="1839633"/>
        </p:xfrm>
        <a:graphic>
          <a:graphicData uri="http://schemas.openxmlformats.org/drawingml/2006/table">
            <a:tbl>
              <a:tblPr>
                <a:noFill/>
                <a:tableStyleId>{CDB98CC9-63DF-44A1-8B76-DF9B01E8EA55}</a:tableStyleId>
              </a:tblPr>
              <a:tblGrid>
                <a:gridCol w="414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Image ID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Mask value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00">
                <a:tc>
                  <a:txBody>
                    <a:bodyPr/>
                    <a:lstStyle/>
                    <a:p>
                      <a:pPr marL="152400" marR="15240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1.2.276.0.7230010.3.1.4.8323329.14508.1517875252.443873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52400" marR="15240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387620 23 996 33 986 43 977 51 968 58 962 65 956 70 952 74 949 76 946 79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00">
                <a:tc>
                  <a:txBody>
                    <a:bodyPr/>
                    <a:lstStyle/>
                    <a:p>
                      <a:pPr marL="152400" marR="15240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1.2.276.0.7230010.3.1.4.8323329.1034.1517875166.8504</a:t>
                      </a:r>
                      <a:endParaRPr sz="125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52400" marR="15240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5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-1</a:t>
                      </a:r>
                      <a:endParaRPr sz="125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764700" y="550675"/>
            <a:ext cx="9144000" cy="11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marR="1905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Sample training images: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50">
              <a:solidFill>
                <a:schemeClr val="dk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50">
              <a:solidFill>
                <a:schemeClr val="dk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95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350" y="21255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700" y="21255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525" y="21255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l="29046" r="29050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 images with Masks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762025" y="841100"/>
            <a:ext cx="7620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762025" y="1856600"/>
            <a:ext cx="76200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Images of size 1024x1024 converted to 256x256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Applied image normalization based on histograms, that provides some improvement of image appearance as well as a small boost of the model performance.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Training images and validation images are divided into 80% and 20% respectively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762000" y="826850"/>
            <a:ext cx="76200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1"/>
          </p:nvPr>
        </p:nvSpPr>
        <p:spPr>
          <a:xfrm>
            <a:off x="762000" y="1455200"/>
            <a:ext cx="7620000" cy="31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78% masks are empty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used different augmentation techniques to overcome this imbalance problem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Various augmentations include: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RandomBrightness, RandomContrast, RandomGamma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RandomSizedCrop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OpticalDistortion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HorizontalFlip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GridDistortion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ElasticTransform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1277</Words>
  <Application>Microsoft Office PowerPoint</Application>
  <PresentationFormat>On-screen Show (16:9)</PresentationFormat>
  <Paragraphs>186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Lato</vt:lpstr>
      <vt:lpstr>Arial</vt:lpstr>
      <vt:lpstr>Roboto Mono</vt:lpstr>
      <vt:lpstr>Raleway</vt:lpstr>
      <vt:lpstr>Swiss</vt:lpstr>
      <vt:lpstr>Medical Image Analysis of Pneumothorax</vt:lpstr>
      <vt:lpstr>Contents</vt:lpstr>
      <vt:lpstr>Motivation      WHY?</vt:lpstr>
      <vt:lpstr>Objective</vt:lpstr>
      <vt:lpstr>Datasets</vt:lpstr>
      <vt:lpstr>PowerPoint Presentation</vt:lpstr>
      <vt:lpstr>Training set images with Masks</vt:lpstr>
      <vt:lpstr>Preprocessing</vt:lpstr>
      <vt:lpstr>Preprocessing</vt:lpstr>
      <vt:lpstr> Approach    Segmentation Unet++</vt:lpstr>
      <vt:lpstr>PowerPoint Presentation</vt:lpstr>
      <vt:lpstr>Continued...</vt:lpstr>
      <vt:lpstr>Fastai model </vt:lpstr>
      <vt:lpstr>PowerPoint Presentation</vt:lpstr>
      <vt:lpstr>Mask RCNN</vt:lpstr>
      <vt:lpstr>PowerPoint Presentation</vt:lpstr>
      <vt:lpstr>      Classification</vt:lpstr>
      <vt:lpstr>PowerPoint Presentation</vt:lpstr>
      <vt:lpstr>PowerPoint Presentation</vt:lpstr>
      <vt:lpstr>  Segmentation Results  Results of Unet++</vt:lpstr>
      <vt:lpstr>Test set predictions of Unet++</vt:lpstr>
      <vt:lpstr>Predictions of Unet++</vt:lpstr>
      <vt:lpstr>Predictions of UNet++</vt:lpstr>
      <vt:lpstr>Predictions of Unet++</vt:lpstr>
      <vt:lpstr>Loss Functions and Metrics</vt:lpstr>
      <vt:lpstr>Plots of Unet++</vt:lpstr>
      <vt:lpstr>Plots of Unet++</vt:lpstr>
      <vt:lpstr>Plots of Unet++</vt:lpstr>
      <vt:lpstr>Predictions using Fastai model</vt:lpstr>
      <vt:lpstr>Predictions using Fastai model</vt:lpstr>
      <vt:lpstr>Loss Plots of Fastai model</vt:lpstr>
      <vt:lpstr>Predictions of Mask-RCNN</vt:lpstr>
      <vt:lpstr>Predictions of Mask-RCNN</vt:lpstr>
      <vt:lpstr>Mask view on prediction </vt:lpstr>
      <vt:lpstr>PowerPoint Presentation</vt:lpstr>
      <vt:lpstr>PowerPoint Presentation</vt:lpstr>
      <vt:lpstr>Comparison of IoU Values of Segmentation models </vt:lpstr>
      <vt:lpstr>Classification Results</vt:lpstr>
      <vt:lpstr>Future outlook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Analysis of Pneumothorax</dc:title>
  <dc:creator>LENOVO</dc:creator>
  <cp:lastModifiedBy>Vivek sai Perikala</cp:lastModifiedBy>
  <cp:revision>26</cp:revision>
  <dcterms:modified xsi:type="dcterms:W3CDTF">2021-07-02T08:41:48Z</dcterms:modified>
</cp:coreProperties>
</file>